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e du titre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Texte du titre</a:t>
            </a:r>
          </a:p>
        </p:txBody>
      </p:sp>
      <p:sp>
        <p:nvSpPr>
          <p:cNvPr id="12" name="Texte niveau 1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-Gilles Allain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z="2400"/>
            </a:lvl1pPr>
          </a:lstStyle>
          <a:p>
            <a:pPr/>
            <a:r>
              <a:t>-Gilles Allain</a:t>
            </a:r>
          </a:p>
        </p:txBody>
      </p:sp>
      <p:sp>
        <p:nvSpPr>
          <p:cNvPr id="94" name="« Saisissez une citation ici. »"/>
          <p:cNvSpPr txBox="1"/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« Saisissez une citation ici. » </a:t>
            </a:r>
          </a:p>
        </p:txBody>
      </p:sp>
      <p:sp>
        <p:nvSpPr>
          <p:cNvPr id="9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Hau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e du titre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</p:spPr>
        <p:txBody>
          <a:bodyPr/>
          <a:lstStyle>
            <a:lvl1pPr>
              <a:defRPr cap="all" sz="72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118" name="Numéro de diapositive"/>
          <p:cNvSpPr txBox="1"/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</p:spPr>
        <p:txBody>
          <a:bodyPr anchor="b"/>
          <a:lstStyle>
            <a:lvl1pPr>
              <a:defRPr sz="1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Image"/>
          <p:cNvSpPr/>
          <p:nvPr>
            <p:ph type="pic" idx="13"/>
          </p:nvPr>
        </p:nvSpPr>
        <p:spPr>
          <a:xfrm>
            <a:off x="1346200" y="520700"/>
            <a:ext cx="10388600" cy="5860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6" name="Texte du titre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>
            <a:lvl1pPr>
              <a:defRPr cap="all" sz="72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r>
              <a:t>Texte du titre</a:t>
            </a:r>
          </a:p>
        </p:txBody>
      </p:sp>
      <p:sp>
        <p:nvSpPr>
          <p:cNvPr id="127" name="Texte niveau 1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28" name="Numéro de diapositive"/>
          <p:cNvSpPr txBox="1"/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</p:spPr>
        <p:txBody>
          <a:bodyPr anchor="b"/>
          <a:lstStyle>
            <a:lvl1pPr>
              <a:defRPr sz="18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xte du titre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22" name="Texte niveau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e du titre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3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xte du titre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Texte du titre</a:t>
            </a:r>
          </a:p>
        </p:txBody>
      </p:sp>
      <p:sp>
        <p:nvSpPr>
          <p:cNvPr id="40" name="Texte niveau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4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57" name="Texte niveau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67" name="Texte niveau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 niveau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 du titre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du titre</a:t>
            </a:r>
          </a:p>
        </p:txBody>
      </p:sp>
      <p:sp>
        <p:nvSpPr>
          <p:cNvPr id="3" name="Texte niveau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tif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REPE MAILBOX"/>
          <p:cNvSpPr txBox="1"/>
          <p:nvPr>
            <p:ph type="title"/>
          </p:nvPr>
        </p:nvSpPr>
        <p:spPr>
          <a:xfrm>
            <a:off x="1270000" y="7655554"/>
            <a:ext cx="10464800" cy="1282701"/>
          </a:xfrm>
          <a:prstGeom prst="rect">
            <a:avLst/>
          </a:prstGeom>
        </p:spPr>
        <p:txBody>
          <a:bodyPr/>
          <a:lstStyle/>
          <a:p>
            <a:pPr/>
            <a:r>
              <a:t>CREPE MAILBOX</a:t>
            </a:r>
          </a:p>
        </p:txBody>
      </p:sp>
      <p:sp>
        <p:nvSpPr>
          <p:cNvPr id="138" name="Strategies d’attaques par  Walid Koubaa &amp; Joel Schar"/>
          <p:cNvSpPr txBox="1"/>
          <p:nvPr>
            <p:ph type="body" sz="quarter" idx="1"/>
          </p:nvPr>
        </p:nvSpPr>
        <p:spPr>
          <a:xfrm>
            <a:off x="1270000" y="9182806"/>
            <a:ext cx="10464800" cy="1130301"/>
          </a:xfrm>
          <a:prstGeom prst="rect">
            <a:avLst/>
          </a:prstGeom>
        </p:spPr>
        <p:txBody>
          <a:bodyPr/>
          <a:lstStyle>
            <a:lvl1pPr>
              <a:defRPr sz="2500" u="sng"/>
            </a:lvl1pPr>
          </a:lstStyle>
          <a:p>
            <a:pPr/>
            <a:r>
              <a:t>Strategies d’attaques par  Walid Koubaa &amp; Joel Schar</a:t>
            </a:r>
          </a:p>
        </p:txBody>
      </p:sp>
      <p:pic>
        <p:nvPicPr>
          <p:cNvPr id="139" name="Affiche Projet A4.pdf" descr="Affiche Projet A4.pdf"/>
          <p:cNvPicPr>
            <a:picLocks noChangeAspect="1"/>
          </p:cNvPicPr>
          <p:nvPr/>
        </p:nvPicPr>
        <p:blipFill>
          <a:blip r:embed="rId2">
            <a:extLst/>
          </a:blip>
          <a:srcRect l="0" t="5134" r="92544" b="83958"/>
          <a:stretch>
            <a:fillRect/>
          </a:stretch>
        </p:blipFill>
        <p:spPr>
          <a:xfrm>
            <a:off x="-18596" y="7410171"/>
            <a:ext cx="674004" cy="13952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Capture d’écran 2019-01-12 à 18.48.04.png" descr="Capture d’écran 2019-01-12 à 18.48.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72661" y="0"/>
            <a:ext cx="13950122" cy="7411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A5 Accès aux informations des utilisateur visibles seulement par l’administrateur"/>
          <p:cNvSpPr txBox="1"/>
          <p:nvPr>
            <p:ph type="title"/>
          </p:nvPr>
        </p:nvSpPr>
        <p:spPr>
          <a:xfrm>
            <a:off x="355600" y="-502394"/>
            <a:ext cx="12293600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A5 Accès aux informations des utilisateur visibles seulement par l’administrateur</a:t>
            </a:r>
          </a:p>
        </p:txBody>
      </p:sp>
      <p:sp>
        <p:nvSpPr>
          <p:cNvPr id="174" name="Elément du système attaqué: Le formulaire de login (username et password)…"/>
          <p:cNvSpPr txBox="1"/>
          <p:nvPr/>
        </p:nvSpPr>
        <p:spPr>
          <a:xfrm>
            <a:off x="53027" y="6479441"/>
            <a:ext cx="12155042" cy="30020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Elément du système attaqué: </a:t>
            </a:r>
            <a:r>
              <a:t>Le formulaire de login (username et password)</a:t>
            </a: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Motivation: </a:t>
            </a:r>
            <a:r>
              <a:t>Permet l'accès aux messages qui ne nous sont pas destinés.</a:t>
            </a: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Scénario: </a:t>
            </a:r>
            <a:r>
              <a:t>Récupérer http://localhost:8080/admin.php?user_id=7</a:t>
            </a: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8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Bilan de l'attaque:</a:t>
            </a:r>
            <a:r>
              <a:t> </a:t>
            </a:r>
            <a:r>
              <a:rPr b="1">
                <a:solidFill>
                  <a:schemeClr val="accent5"/>
                </a:solidFill>
                <a:latin typeface="Gill Sans"/>
                <a:ea typeface="Gill Sans"/>
                <a:cs typeface="Gill Sans"/>
                <a:sym typeface="Gill Sans"/>
              </a:rPr>
              <a:t>FAILURE 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MéLIORATIONS APPORTées"/>
          <p:cNvSpPr txBox="1"/>
          <p:nvPr>
            <p:ph type="title"/>
          </p:nvPr>
        </p:nvSpPr>
        <p:spPr>
          <a:xfrm>
            <a:off x="355599" y="16069"/>
            <a:ext cx="12293601" cy="2438401"/>
          </a:xfrm>
          <a:prstGeom prst="rect">
            <a:avLst/>
          </a:prstGeom>
        </p:spPr>
        <p:txBody>
          <a:bodyPr/>
          <a:lstStyle/>
          <a:p>
            <a:pPr/>
            <a:r>
              <a:t>AMéLIORATIONS APPORTées</a:t>
            </a:r>
          </a:p>
        </p:txBody>
      </p:sp>
      <p:sp>
        <p:nvSpPr>
          <p:cNvPr id="177" name="S1 - (hasher les id des messages dans le code php)…"/>
          <p:cNvSpPr txBox="1"/>
          <p:nvPr/>
        </p:nvSpPr>
        <p:spPr>
          <a:xfrm>
            <a:off x="1316053" y="4356100"/>
            <a:ext cx="10626695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S1 - (hasher les id des messages dans le code php)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Afin de contrer une potentielle attaque comme A5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ATTACK DEMO TIME !"/>
          <p:cNvSpPr txBox="1"/>
          <p:nvPr>
            <p:ph type="title"/>
          </p:nvPr>
        </p:nvSpPr>
        <p:spPr>
          <a:xfrm>
            <a:off x="-189329" y="-48739"/>
            <a:ext cx="12293601" cy="2438401"/>
          </a:xfrm>
          <a:prstGeom prst="rect">
            <a:avLst/>
          </a:prstGeom>
        </p:spPr>
        <p:txBody>
          <a:bodyPr/>
          <a:lstStyle/>
          <a:p>
            <a:pPr/>
            <a:r>
              <a:t>ATTACK DEMO TIME !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26795" b="0"/>
          <a:stretch>
            <a:fillRect/>
          </a:stretch>
        </p:blipFill>
        <p:spPr>
          <a:xfrm>
            <a:off x="2594470" y="2459831"/>
            <a:ext cx="7492533" cy="68404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ONCLUSION"/>
          <p:cNvSpPr txBox="1"/>
          <p:nvPr>
            <p:ph type="title"/>
          </p:nvPr>
        </p:nvSpPr>
        <p:spPr>
          <a:xfrm>
            <a:off x="-189329" y="-48739"/>
            <a:ext cx="12293601" cy="2438401"/>
          </a:xfrm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183" name="Texte"/>
          <p:cNvSpPr txBox="1"/>
          <p:nvPr/>
        </p:nvSpPr>
        <p:spPr>
          <a:xfrm>
            <a:off x="6058611" y="4646270"/>
            <a:ext cx="887578" cy="46106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repe Messaging, c'est quoi ?"/>
          <p:cNvSpPr txBox="1"/>
          <p:nvPr>
            <p:ph type="title"/>
          </p:nvPr>
        </p:nvSpPr>
        <p:spPr>
          <a:xfrm>
            <a:off x="209782" y="826168"/>
            <a:ext cx="12293601" cy="2006951"/>
          </a:xfrm>
          <a:prstGeom prst="rect">
            <a:avLst/>
          </a:prstGeom>
        </p:spPr>
        <p:txBody>
          <a:bodyPr/>
          <a:lstStyle>
            <a:lvl1pPr defTabSz="537463">
              <a:defRPr sz="6624"/>
            </a:lvl1pPr>
          </a:lstStyle>
          <a:p>
            <a:pPr/>
            <a:r>
              <a:t>Crepe Messaging, c'est quoi ?</a:t>
            </a:r>
          </a:p>
        </p:txBody>
      </p:sp>
      <p:sp>
        <p:nvSpPr>
          <p:cNvPr id="143" name="Une crêpe est un support comestible qui peut être remis en le lançant comme un freezbe.…"/>
          <p:cNvSpPr txBox="1"/>
          <p:nvPr/>
        </p:nvSpPr>
        <p:spPr>
          <a:xfrm>
            <a:off x="184518" y="3453935"/>
            <a:ext cx="12635763" cy="368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Une crêpe est un support comestible qui peut être remis en le lançant comme un freezbe.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Crepe Messaging vous permet d'envoyer de messages qui utilisent ce support à tous les utilisateurs inscrits sur la plateforme.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Description du système"/>
          <p:cNvSpPr txBox="1"/>
          <p:nvPr>
            <p:ph type="title"/>
          </p:nvPr>
        </p:nvSpPr>
        <p:spPr>
          <a:xfrm>
            <a:off x="193580" y="-48739"/>
            <a:ext cx="12293601" cy="2006951"/>
          </a:xfrm>
          <a:prstGeom prst="rect">
            <a:avLst/>
          </a:prstGeom>
        </p:spPr>
        <p:txBody>
          <a:bodyPr/>
          <a:lstStyle/>
          <a:p>
            <a:pPr/>
            <a:r>
              <a:t>Description du système</a:t>
            </a:r>
          </a:p>
        </p:txBody>
      </p:sp>
      <p:pic>
        <p:nvPicPr>
          <p:cNvPr id="146" name="diagflow.png" descr="diagflow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458138" y="2434857"/>
            <a:ext cx="8514937" cy="578293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Data flow diagram"/>
          <p:cNvSpPr txBox="1"/>
          <p:nvPr/>
        </p:nvSpPr>
        <p:spPr>
          <a:xfrm>
            <a:off x="1300755" y="1905520"/>
            <a:ext cx="278312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6C6C6C"/>
                </a:solidFill>
              </a:defRPr>
            </a:lvl1pPr>
          </a:lstStyle>
          <a:p>
            <a:pPr/>
            <a:r>
              <a:t>Data flow diagram</a:t>
            </a:r>
          </a:p>
        </p:txBody>
      </p:sp>
      <p:sp>
        <p:nvSpPr>
          <p:cNvPr id="148" name="Objectifs du système…"/>
          <p:cNvSpPr txBox="1"/>
          <p:nvPr/>
        </p:nvSpPr>
        <p:spPr>
          <a:xfrm>
            <a:off x="190304" y="8230046"/>
            <a:ext cx="12954839" cy="1389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100">
                <a:solidFill>
                  <a:srgbClr val="6C6C6C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Objectifs du système</a:t>
            </a:r>
          </a:p>
          <a:p>
            <a:pPr algn="l">
              <a:defRPr sz="2100">
                <a:solidFill>
                  <a:srgbClr val="6C6C6C"/>
                </a:solidFill>
              </a:defRPr>
            </a:pPr>
          </a:p>
          <a:p>
            <a:pPr algn="l">
              <a:defRPr sz="2100">
                <a:solidFill>
                  <a:srgbClr val="6C6C6C"/>
                </a:solidFill>
              </a:defRPr>
            </a:pPr>
            <a:r>
              <a:t>Permettre d'envoyer des messages entre collaborateurs et permettre aux administrateur de créer de nouveaux utilisateurs en lui spécifiant un rôle (collaborateur/administrateur).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ources de menaces"/>
          <p:cNvSpPr txBox="1"/>
          <p:nvPr>
            <p:ph type="title"/>
          </p:nvPr>
        </p:nvSpPr>
        <p:spPr>
          <a:xfrm>
            <a:off x="355600" y="113281"/>
            <a:ext cx="12293600" cy="2438401"/>
          </a:xfrm>
          <a:prstGeom prst="rect">
            <a:avLst/>
          </a:prstGeom>
        </p:spPr>
        <p:txBody>
          <a:bodyPr/>
          <a:lstStyle/>
          <a:p>
            <a:pPr/>
            <a:r>
              <a:t>Sources de menaces</a:t>
            </a:r>
          </a:p>
        </p:txBody>
      </p:sp>
      <p:sp>
        <p:nvSpPr>
          <p:cNvPr id="151" name="Sur cette plateforme on peut envisager les potentielles menaces suivantes.…"/>
          <p:cNvSpPr txBox="1"/>
          <p:nvPr/>
        </p:nvSpPr>
        <p:spPr>
          <a:xfrm>
            <a:off x="195053" y="2903869"/>
            <a:ext cx="12847310" cy="533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25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Sur cette plateforme on peut envisager les potentielles menaces suivantes.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1. Un utilisateur normal qui voudrait voir les messages des autres utilisateurs.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2. Un utilisateur normal qui voudrait envoyer des messages en se faisant passer pour un autre utilisateur.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3. Un utilisateur qui voudrait supprimer les messages d'un autre utilisateur.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4. Un utilisateur qui voudrait modifier le message d'un autre utilisateur.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5. Un utilisateur qui voudrait faire passer son compte en administrateur.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6. Un utilisateur qui voudrait modifier le mot de passe d'un autre compte.</a:t>
            </a:r>
          </a:p>
          <a:p>
            <a:pPr algn="l">
              <a:defRPr b="0" sz="2700">
                <a:solidFill>
                  <a:srgbClr val="6C6C6C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7. Un utilisateur qui voudrait obtenir les mots de passe des autres comptes de la plateforme.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Attaques effectués"/>
          <p:cNvSpPr txBox="1"/>
          <p:nvPr>
            <p:ph type="title"/>
          </p:nvPr>
        </p:nvSpPr>
        <p:spPr>
          <a:xfrm>
            <a:off x="355600" y="113281"/>
            <a:ext cx="12293601" cy="2438401"/>
          </a:xfrm>
          <a:prstGeom prst="rect">
            <a:avLst/>
          </a:prstGeom>
        </p:spPr>
        <p:txBody>
          <a:bodyPr/>
          <a:lstStyle/>
          <a:p>
            <a:pPr/>
            <a:r>
              <a:t>Attaques effectués</a:t>
            </a:r>
          </a:p>
        </p:txBody>
      </p:sp>
      <p:sp>
        <p:nvSpPr>
          <p:cNvPr id="154" name="Texte"/>
          <p:cNvSpPr txBox="1"/>
          <p:nvPr/>
        </p:nvSpPr>
        <p:spPr>
          <a:xfrm>
            <a:off x="6058611" y="4646270"/>
            <a:ext cx="887578" cy="46106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55" name="A1 - Attaque par modification de l’URL…"/>
          <p:cNvSpPr txBox="1"/>
          <p:nvPr/>
        </p:nvSpPr>
        <p:spPr>
          <a:xfrm>
            <a:off x="394149" y="2863850"/>
            <a:ext cx="12470502" cy="427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A1 - Attaque par modification de l’URL 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A2 - Injection SQL depuis le formulaire (form)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A3 -Brute force du login form - avec Burp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A4 - No limit of max login attempts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A5 Id des messages directement accessibles- </a:t>
            </a:r>
          </a:p>
          <a:p>
            <a:pPr>
              <a:defRPr b="0" sz="4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A6 Accès aux informations des utilisateur visibles seulement par l’administrateur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A1 - Attaque par modification de l’URL"/>
          <p:cNvSpPr txBox="1"/>
          <p:nvPr>
            <p:ph type="title"/>
          </p:nvPr>
        </p:nvSpPr>
        <p:spPr>
          <a:xfrm>
            <a:off x="355599" y="-502394"/>
            <a:ext cx="12293601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A1 - Attaque par modification de l’URL </a:t>
            </a:r>
          </a:p>
        </p:txBody>
      </p:sp>
      <p:sp>
        <p:nvSpPr>
          <p:cNvPr id="158" name="Elément du système attaqué:  Page de login…"/>
          <p:cNvSpPr txBox="1"/>
          <p:nvPr/>
        </p:nvSpPr>
        <p:spPr>
          <a:xfrm>
            <a:off x="85591" y="6391180"/>
            <a:ext cx="12833618" cy="3255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Elément du système attaqué:  </a:t>
            </a:r>
            <a:r>
              <a:t>Page de login</a:t>
            </a: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Motivation:</a:t>
            </a:r>
            <a:r>
              <a:t> L'objectif est de pouvoir se connecter automatiquement depuis l'URL via un POST</a:t>
            </a: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Scénario: </a:t>
            </a:r>
            <a:r>
              <a:t>Nous avons essayé de nous connecter directement à la manière d'un POST en spécifiant les credentials directement depuis URL.</a:t>
            </a:r>
          </a:p>
        </p:txBody>
      </p:sp>
      <p:pic>
        <p:nvPicPr>
          <p:cNvPr id="159" name="1.png" descr="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37105" y="1117083"/>
            <a:ext cx="6955268" cy="5188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A2 - Injection SQL depuis le formulaire (form)"/>
          <p:cNvSpPr txBox="1"/>
          <p:nvPr>
            <p:ph type="title"/>
          </p:nvPr>
        </p:nvSpPr>
        <p:spPr>
          <a:xfrm>
            <a:off x="355600" y="-502394"/>
            <a:ext cx="12293600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A2 - Injection SQL depuis le formulaire (form)</a:t>
            </a:r>
          </a:p>
        </p:txBody>
      </p:sp>
      <p:sp>
        <p:nvSpPr>
          <p:cNvPr id="162" name="Elément du système attaqué:  Page de login…"/>
          <p:cNvSpPr txBox="1"/>
          <p:nvPr/>
        </p:nvSpPr>
        <p:spPr>
          <a:xfrm>
            <a:off x="64830" y="5756858"/>
            <a:ext cx="12875140" cy="3713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Elément du système attaqué:  </a:t>
            </a:r>
            <a:r>
              <a:t>Page de login</a:t>
            </a: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Motivation:</a:t>
            </a:r>
            <a:r>
              <a:t> L'objectif est de pouvoir bypasser la connexion en injectant une requête SQL dans le formulaire de la page de login</a:t>
            </a: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Scénario: </a:t>
            </a:r>
            <a:r>
              <a:t>On injecte dans l'input de l'username la requête SQL:  ‘1 admin 1=1''</a:t>
            </a: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3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Bilan de l'attaque:</a:t>
            </a:r>
            <a:r>
              <a:t> </a:t>
            </a:r>
            <a:r>
              <a:rPr b="1">
                <a:solidFill>
                  <a:schemeClr val="accent3"/>
                </a:solidFill>
                <a:latin typeface="Gill Sans"/>
                <a:ea typeface="Gill Sans"/>
                <a:cs typeface="Gill Sans"/>
                <a:sym typeface="Gill Sans"/>
              </a:rPr>
              <a:t>SUCCESS 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A3 -Brute forcable login form - No limit of max login attempts"/>
          <p:cNvSpPr txBox="1"/>
          <p:nvPr>
            <p:ph type="title"/>
          </p:nvPr>
        </p:nvSpPr>
        <p:spPr>
          <a:xfrm>
            <a:off x="355600" y="-502394"/>
            <a:ext cx="12293600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A3 -Brute forcable login form - No limit of max login attempts</a:t>
            </a:r>
          </a:p>
        </p:txBody>
      </p:sp>
      <p:sp>
        <p:nvSpPr>
          <p:cNvPr id="165" name="Elément du système attaqué:  le formulaire de login (username et password)…"/>
          <p:cNvSpPr txBox="1"/>
          <p:nvPr/>
        </p:nvSpPr>
        <p:spPr>
          <a:xfrm>
            <a:off x="129638" y="6256515"/>
            <a:ext cx="13000485" cy="3103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Elément du système attaqué:  </a:t>
            </a:r>
            <a:r>
              <a:t>le formulaire de login (username et password)</a:t>
            </a:r>
          </a:p>
          <a:p>
            <a:pPr algn="l">
              <a:defRPr b="0"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Motivation:</a:t>
            </a:r>
            <a:r>
              <a:t> L'objectif est de bruteforcer tout les mots de passe pour tout les logins que nous spécifions dans la liste de payloads via l'outil Burp Suite.</a:t>
            </a:r>
          </a:p>
          <a:p>
            <a:pPr algn="l">
              <a:defRPr b="0"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Scénario: </a:t>
            </a:r>
            <a:r>
              <a:t>Avec Burp on configure le proxy de notre browser Firefox et spécifie l'adresse et le port de notre login Crepe Messaging (127.0.0.1:8080 Grace à cela nous pouvons brute forcer tout les mots de passe pour tout les logins que nous spécifions dans la liste de payloads.</a:t>
            </a:r>
          </a:p>
          <a:p>
            <a:pPr algn="l">
              <a:defRPr b="0" sz="26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Bilan de l'attaque:</a:t>
            </a:r>
            <a:r>
              <a:t> </a:t>
            </a:r>
            <a:r>
              <a:rPr b="1">
                <a:solidFill>
                  <a:schemeClr val="accent3"/>
                </a:solidFill>
                <a:latin typeface="Gill Sans"/>
                <a:ea typeface="Gill Sans"/>
                <a:cs typeface="Gill Sans"/>
                <a:sym typeface="Gill Sans"/>
              </a:rPr>
              <a:t>SUCCESS !</a:t>
            </a:r>
          </a:p>
        </p:txBody>
      </p:sp>
      <p:pic>
        <p:nvPicPr>
          <p:cNvPr id="166" name="2.png" descr="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1145" y="1317193"/>
            <a:ext cx="9067801" cy="4559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A4 - Id des messages directement accessibles depuis l'URL"/>
          <p:cNvSpPr txBox="1"/>
          <p:nvPr>
            <p:ph type="title"/>
          </p:nvPr>
        </p:nvSpPr>
        <p:spPr>
          <a:xfrm>
            <a:off x="355600" y="-502394"/>
            <a:ext cx="12293600" cy="2438401"/>
          </a:xfrm>
          <a:prstGeom prst="rect">
            <a:avLst/>
          </a:prstGeom>
        </p:spPr>
        <p:txBody>
          <a:bodyPr/>
          <a:lstStyle>
            <a:lvl1pPr algn="l">
              <a:defRPr cap="none" sz="4100">
                <a:solidFill>
                  <a:srgbClr val="6C6C6C"/>
                </a:solidFill>
              </a:defRPr>
            </a:lvl1pPr>
          </a:lstStyle>
          <a:p>
            <a:pPr/>
            <a:r>
              <a:t>A4 - Id des messages directement accessibles depuis l'URL</a:t>
            </a:r>
          </a:p>
        </p:txBody>
      </p:sp>
      <p:sp>
        <p:nvSpPr>
          <p:cNvPr id="169" name="Elément du système attaqué:  Transmission des paramètres par l'url.…"/>
          <p:cNvSpPr txBox="1"/>
          <p:nvPr/>
        </p:nvSpPr>
        <p:spPr>
          <a:xfrm>
            <a:off x="53027" y="6403849"/>
            <a:ext cx="12498011" cy="3153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Elément du système attaqué:  </a:t>
            </a:r>
            <a:r>
              <a:t>Transmission des paramètres par l'url.</a:t>
            </a: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Il n'y pas de validation du droit d'accès au message côté client.</a:t>
            </a: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Motivation: </a:t>
            </a:r>
            <a:r>
              <a:t>Permet l'accès aux messages qui ne nous sont pas destinés.</a:t>
            </a: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Scénario: </a:t>
            </a:r>
            <a:r>
              <a:t>Il suffit de se loguer avec n'importe quel utilisateur et ensuite on peut </a:t>
            </a: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avoir accès aux messages de tout le monde.Il suffit de connaitre l'id du message mais vu que ceux ci s’ incrémentent a chaque nouveau message ils sont prédictives.</a:t>
            </a: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  <a:p>
            <a:pPr algn="l">
              <a:defRPr b="0" sz="2100">
                <a:solidFill>
                  <a:srgbClr val="6C6C6C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b="1">
                <a:latin typeface="Gill Sans"/>
                <a:ea typeface="Gill Sans"/>
                <a:cs typeface="Gill Sans"/>
                <a:sym typeface="Gill Sans"/>
              </a:rPr>
              <a:t>Bilan de l'attaque:</a:t>
            </a:r>
            <a:r>
              <a:t> </a:t>
            </a:r>
            <a:r>
              <a:rPr b="1">
                <a:solidFill>
                  <a:schemeClr val="accent3"/>
                </a:solidFill>
                <a:latin typeface="Gill Sans"/>
                <a:ea typeface="Gill Sans"/>
                <a:cs typeface="Gill Sans"/>
                <a:sym typeface="Gill Sans"/>
              </a:rPr>
              <a:t>SUCCESS !</a:t>
            </a:r>
          </a:p>
        </p:txBody>
      </p:sp>
      <p:pic>
        <p:nvPicPr>
          <p:cNvPr id="170" name="4.png" descr="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653" y="1452563"/>
            <a:ext cx="7467687" cy="31190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5.png" descr="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21726" y="4113946"/>
            <a:ext cx="5102285" cy="23342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